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91CEC-42ED-447A-9EAB-2C5FDD2824C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63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68510-2742-44E1-8EE5-16F87BDC86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712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7A04E-821B-4E21-8286-BE7410B947D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449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2A352-2344-4DFA-B726-3E0855577F1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141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A3751-F514-4D37-8548-CC3078B242D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279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87D7C-AE06-4828-9DCB-66A651041ED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636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0EEAB-FB33-4800-A175-6115FADB11F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507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998E7-483F-491E-B9DF-E5F42F1C808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550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017C3-42A9-46A5-8EC2-5995B2C6378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88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28CBB-4952-452A-AA14-F8C8B55A343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72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40C5D-AA5B-4E2A-A992-D3A65323C41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58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074AC-5065-4B91-9E43-6DDEDE3336E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87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C78EF-0072-4895-A25E-EF3BDB237C2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34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FEF06-153B-4AD7-A89B-2E15090FB9A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071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0E076-DD6D-4E65-8CC3-DA2CB29E200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257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A246F-D5E4-4495-9B68-6A2029CFE3B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1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DDDFC-359A-467C-8E7D-1933A0D217B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685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A23DF-566F-4C37-B4D4-F622F033E73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795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D724D-9B55-4292-977E-89D25920792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394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2F9DA-3F59-41EF-82E9-11D7094E2DF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80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D7C78-3E00-4F07-9A58-9A8E649D922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904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16CD2-E4DF-40CD-891F-77ED268E79B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781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57E5FD-99F4-4B9A-B258-AE661D57835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04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856144-2B6D-44AE-BB3B-8A0E65F6BC47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63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GADDT%20thi\Tu%20lieu%20-%20Do%20hoa\New%20-%20AVSEQ11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3"/>
          <p:cNvGrpSpPr>
            <a:grpSpLocks/>
          </p:cNvGrpSpPr>
          <p:nvPr/>
        </p:nvGrpSpPr>
        <p:grpSpPr bwMode="auto">
          <a:xfrm>
            <a:off x="1524000" y="5791200"/>
            <a:ext cx="9144000" cy="1066800"/>
            <a:chOff x="-192" y="3393"/>
            <a:chExt cx="5952" cy="927"/>
          </a:xfrm>
        </p:grpSpPr>
        <p:pic>
          <p:nvPicPr>
            <p:cNvPr id="2059" name="Picture 14" descr="FLOWERS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393"/>
              <a:ext cx="1104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5" descr="FLOWERS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3393"/>
              <a:ext cx="1056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16" descr="FLOWERS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3393"/>
              <a:ext cx="912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17" descr="FLOWERS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393"/>
              <a:ext cx="1008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18" descr="FLOWERS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3393"/>
              <a:ext cx="1152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19" descr="FLOWERS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2" y="3393"/>
              <a:ext cx="871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3164911" y="391844"/>
            <a:ext cx="5419725" cy="466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2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LÊ LỢI</a:t>
            </a:r>
            <a:endParaRPr lang="en-US" sz="3200" b="1" kern="10" dirty="0"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3276600" y="1981200"/>
            <a:ext cx="5486400" cy="4343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11892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22225">
                  <a:solidFill>
                    <a:srgbClr val="00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CHÀO MỪNG ĐẾN VỚI TIẾT HỌC </a:t>
            </a:r>
          </a:p>
        </p:txBody>
      </p:sp>
      <p:sp>
        <p:nvSpPr>
          <p:cNvPr id="17416" name="WordArt 8"/>
          <p:cNvSpPr>
            <a:spLocks noChangeArrowheads="1" noChangeShapeType="1" noTextEdit="1"/>
          </p:cNvSpPr>
          <p:nvPr/>
        </p:nvSpPr>
        <p:spPr bwMode="auto">
          <a:xfrm>
            <a:off x="4326194" y="3733800"/>
            <a:ext cx="351704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VĂN HÓA GIAO THÔNG</a:t>
            </a:r>
            <a:endParaRPr lang="en-US" sz="28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2054" name="Picture 11" descr="3d butterfl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1676401"/>
            <a:ext cx="11811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2" descr="3d butterfl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81601"/>
            <a:ext cx="12573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New - AVSEQ1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9" name="WordArt 21"/>
          <p:cNvSpPr>
            <a:spLocks noChangeArrowheads="1" noChangeShapeType="1" noTextEdit="1"/>
          </p:cNvSpPr>
          <p:nvPr/>
        </p:nvSpPr>
        <p:spPr bwMode="auto">
          <a:xfrm>
            <a:off x="5429250" y="2762250"/>
            <a:ext cx="13525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63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LỚP 1A2</a:t>
            </a: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1959328" y="5369932"/>
            <a:ext cx="783089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000099"/>
                </a:solidFill>
              </a:rPr>
              <a:t>Giáo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viên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giảng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dạy</a:t>
            </a:r>
            <a:r>
              <a:rPr lang="en-US" altLang="en-US" b="1" dirty="0">
                <a:solidFill>
                  <a:srgbClr val="000099"/>
                </a:solidFill>
              </a:rPr>
              <a:t> : H Jul </a:t>
            </a:r>
            <a:r>
              <a:rPr lang="en-US" altLang="en-US" b="1" dirty="0" err="1">
                <a:solidFill>
                  <a:srgbClr val="000099"/>
                </a:solidFill>
              </a:rPr>
              <a:t>Buôn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Krông</a:t>
            </a:r>
            <a:endParaRPr lang="en-US" altLang="en-US" b="1" dirty="0">
              <a:solidFill>
                <a:srgbClr val="0000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37904" y="4610637"/>
            <a:ext cx="5640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BÀI 1: ĐỘI MŨ BẢO HIỂM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0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3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6" presetID="53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2" presetID="53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28" presetID="27" presetClass="entr" presetSubtype="0" repeatCount="1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500"/>
                                        <p:tgtEl>
                                          <p:spTgt spid="17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66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500"/>
                                        <p:tgtEl>
                                          <p:spTgt spid="17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500"/>
                                        <p:tgtEl>
                                          <p:spTgt spid="17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5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36213" fill="hold"/>
                                        <p:tgtEl>
                                          <p:spTgt spid="174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28"/>
                </p:tgtEl>
              </p:cMediaNode>
            </p:audio>
          </p:childTnLst>
        </p:cTn>
      </p:par>
    </p:tnLst>
    <p:bldLst>
      <p:bldP spid="17413" grpId="0" animBg="1"/>
      <p:bldP spid="17414" grpId="0" animBg="1"/>
      <p:bldP spid="17416" grpId="0" animBg="1"/>
      <p:bldP spid="174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487" y="274638"/>
            <a:ext cx="11208913" cy="356427"/>
          </a:xfrm>
        </p:spPr>
        <p:txBody>
          <a:bodyPr/>
          <a:lstStyle/>
          <a:p>
            <a:pPr algn="l"/>
            <a:r>
              <a:rPr lang="en-US" sz="3200" b="1" dirty="0" smtClean="0"/>
              <a:t>III. </a:t>
            </a:r>
            <a:r>
              <a:rPr lang="en-US" sz="3200" b="1" dirty="0" err="1" smtClean="0"/>
              <a:t>Hoạt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động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ứng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dụng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04318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</a:rPr>
              <a:t>Hãy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đánh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dấu</a:t>
            </a:r>
            <a:r>
              <a:rPr lang="en-US" sz="3200" b="1" dirty="0" smtClean="0">
                <a:solidFill>
                  <a:srgbClr val="C00000"/>
                </a:solidFill>
              </a:rPr>
              <a:t> X </a:t>
            </a:r>
            <a:r>
              <a:rPr lang="en-US" sz="3200" b="1" dirty="0" err="1" smtClean="0">
                <a:solidFill>
                  <a:srgbClr val="C00000"/>
                </a:solidFill>
              </a:rPr>
              <a:t>vào</a:t>
            </a:r>
            <a:r>
              <a:rPr lang="en-US" sz="3200" b="1" dirty="0" smtClean="0">
                <a:solidFill>
                  <a:srgbClr val="C00000"/>
                </a:solidFill>
              </a:rPr>
              <a:t> ô </a:t>
            </a:r>
            <a:r>
              <a:rPr lang="en-US" sz="3200" b="1" dirty="0" err="1" smtClean="0">
                <a:solidFill>
                  <a:srgbClr val="C00000"/>
                </a:solidFill>
              </a:rPr>
              <a:t>trống</a:t>
            </a:r>
            <a:r>
              <a:rPr lang="en-US" sz="3200" b="1" dirty="0" smtClean="0">
                <a:solidFill>
                  <a:srgbClr val="C00000"/>
                </a:solidFill>
              </a:rPr>
              <a:t> ở </a:t>
            </a:r>
            <a:r>
              <a:rPr lang="en-US" sz="3200" b="1" dirty="0" err="1" smtClean="0">
                <a:solidFill>
                  <a:srgbClr val="C00000"/>
                </a:solidFill>
              </a:rPr>
              <a:t>hình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ảnh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có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hành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động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đúng</a:t>
            </a:r>
            <a:r>
              <a:rPr lang="en-US" sz="3200" b="1" dirty="0" smtClean="0">
                <a:solidFill>
                  <a:srgbClr val="C00000"/>
                </a:solidFill>
              </a:rPr>
              <a:t>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584" y="1730995"/>
            <a:ext cx="3013400" cy="25705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94" y="1785729"/>
            <a:ext cx="2949262" cy="2570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613" y="1730994"/>
            <a:ext cx="3176787" cy="25705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94704" y="4494727"/>
            <a:ext cx="811369" cy="6825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94704" y="4494727"/>
            <a:ext cx="811369" cy="6825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x</a:t>
            </a:r>
            <a:endParaRPr lang="en-US" sz="5400" b="1" dirty="0"/>
          </a:p>
        </p:txBody>
      </p:sp>
      <p:sp>
        <p:nvSpPr>
          <p:cNvPr id="10" name="Rectangle 9"/>
          <p:cNvSpPr/>
          <p:nvPr/>
        </p:nvSpPr>
        <p:spPr>
          <a:xfrm>
            <a:off x="9588321" y="4494727"/>
            <a:ext cx="811369" cy="6825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56476" y="4533363"/>
            <a:ext cx="811369" cy="6825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094705" y="5615187"/>
            <a:ext cx="10341734" cy="112046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 err="1" smtClean="0">
                <a:solidFill>
                  <a:srgbClr val="002060"/>
                </a:solidFill>
              </a:rPr>
              <a:t>Chiếc</a:t>
            </a:r>
            <a:r>
              <a:rPr lang="en-US" sz="3600" b="1" i="1" dirty="0" smtClean="0">
                <a:solidFill>
                  <a:srgbClr val="002060"/>
                </a:solidFill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</a:rPr>
              <a:t>mũ</a:t>
            </a:r>
            <a:r>
              <a:rPr lang="en-US" sz="3600" b="1" i="1" dirty="0" smtClean="0">
                <a:solidFill>
                  <a:srgbClr val="002060"/>
                </a:solidFill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</a:rPr>
              <a:t>bảo</a:t>
            </a:r>
            <a:r>
              <a:rPr lang="en-US" sz="3600" b="1" i="1" dirty="0" smtClean="0">
                <a:solidFill>
                  <a:srgbClr val="002060"/>
                </a:solidFill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</a:rPr>
              <a:t>vệ</a:t>
            </a:r>
            <a:r>
              <a:rPr lang="en-US" sz="3600" b="1" i="1" dirty="0" smtClean="0">
                <a:solidFill>
                  <a:srgbClr val="002060"/>
                </a:solidFill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</a:rPr>
              <a:t>chúng</a:t>
            </a:r>
            <a:r>
              <a:rPr lang="en-US" sz="3600" b="1" i="1" dirty="0" smtClean="0">
                <a:solidFill>
                  <a:srgbClr val="002060"/>
                </a:solidFill>
              </a:rPr>
              <a:t> ta</a:t>
            </a:r>
          </a:p>
          <a:p>
            <a:pPr algn="ctr"/>
            <a:r>
              <a:rPr lang="en-US" sz="3600" b="1" i="1" dirty="0" err="1" smtClean="0">
                <a:solidFill>
                  <a:srgbClr val="002060"/>
                </a:solidFill>
              </a:rPr>
              <a:t>Phải</a:t>
            </a:r>
            <a:r>
              <a:rPr lang="en-US" sz="3600" b="1" i="1" dirty="0" smtClean="0">
                <a:solidFill>
                  <a:srgbClr val="002060"/>
                </a:solidFill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</a:rPr>
              <a:t>yêu</a:t>
            </a:r>
            <a:r>
              <a:rPr lang="en-US" sz="3600" b="1" i="1" dirty="0" smtClean="0">
                <a:solidFill>
                  <a:srgbClr val="002060"/>
                </a:solidFill>
              </a:rPr>
              <a:t>, </a:t>
            </a:r>
            <a:r>
              <a:rPr lang="en-US" sz="3600" b="1" i="1" dirty="0" err="1" smtClean="0">
                <a:solidFill>
                  <a:srgbClr val="002060"/>
                </a:solidFill>
              </a:rPr>
              <a:t>phải</a:t>
            </a:r>
            <a:r>
              <a:rPr lang="en-US" sz="3600" b="1" i="1" dirty="0" smtClean="0">
                <a:solidFill>
                  <a:srgbClr val="002060"/>
                </a:solidFill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</a:rPr>
              <a:t>quý</a:t>
            </a:r>
            <a:r>
              <a:rPr lang="en-US" sz="3600" b="1" i="1" dirty="0" smtClean="0">
                <a:solidFill>
                  <a:srgbClr val="002060"/>
                </a:solidFill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</a:rPr>
              <a:t>như</a:t>
            </a:r>
            <a:r>
              <a:rPr lang="en-US" sz="3600" b="1" i="1" dirty="0" smtClean="0">
                <a:solidFill>
                  <a:srgbClr val="002060"/>
                </a:solidFill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</a:rPr>
              <a:t>là</a:t>
            </a:r>
            <a:r>
              <a:rPr lang="en-US" sz="3600" b="1" i="1" dirty="0" smtClean="0">
                <a:solidFill>
                  <a:srgbClr val="002060"/>
                </a:solidFill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</a:rPr>
              <a:t>bạn</a:t>
            </a:r>
            <a:r>
              <a:rPr lang="en-US" sz="3600" b="1" i="1" dirty="0" smtClean="0">
                <a:solidFill>
                  <a:srgbClr val="002060"/>
                </a:solidFill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</a:rPr>
              <a:t>thân</a:t>
            </a:r>
            <a:r>
              <a:rPr lang="en-US" sz="3600" b="1" i="1" dirty="0" smtClean="0">
                <a:solidFill>
                  <a:srgbClr val="002060"/>
                </a:solidFill>
              </a:rPr>
              <a:t>.</a:t>
            </a:r>
            <a:endParaRPr lang="en-US" sz="3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84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7"/>
            <a:ext cx="11835685" cy="1992045"/>
          </a:xfrm>
        </p:spPr>
        <p:txBody>
          <a:bodyPr/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b="1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Khi</a:t>
            </a:r>
            <a:r>
              <a:rPr lang="en-US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ngồi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sau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xe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gắn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máy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phải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nhớ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điều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?</a:t>
            </a:r>
            <a:r>
              <a:rPr lang="en-US" sz="4000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/>
            </a:r>
            <a:br>
              <a:rPr lang="en-US" sz="4000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en-US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b="1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Vì</a:t>
            </a:r>
            <a:r>
              <a:rPr lang="en-US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sao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chúng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ta </a:t>
            </a:r>
            <a:r>
              <a:rPr lang="en-US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phải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động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mũ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bảo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hiểm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7424" y="3000777"/>
            <a:ext cx="107796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endParaRPr lang="en-US" sz="4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14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WordArt 5"/>
          <p:cNvSpPr>
            <a:spLocks noChangeArrowheads="1" noChangeShapeType="1" noTextEdit="1"/>
          </p:cNvSpPr>
          <p:nvPr/>
        </p:nvSpPr>
        <p:spPr bwMode="auto">
          <a:xfrm>
            <a:off x="1828801" y="1295400"/>
            <a:ext cx="8520113" cy="2895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31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Kính</a:t>
            </a:r>
            <a:r>
              <a:rPr lang="en-US" sz="3600" b="1" kern="10" dirty="0">
                <a:ln w="31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31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chào</a:t>
            </a:r>
            <a:r>
              <a:rPr lang="en-US" sz="3600" b="1" kern="10" dirty="0">
                <a:ln w="31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31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quý</a:t>
            </a:r>
            <a:r>
              <a:rPr lang="en-US" sz="3600" b="1" kern="10" dirty="0">
                <a:ln w="31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31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thầy</a:t>
            </a:r>
            <a:r>
              <a:rPr lang="en-US" sz="3600" b="1" kern="10" dirty="0">
                <a:ln w="31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31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cô</a:t>
            </a:r>
            <a:r>
              <a:rPr lang="en-US" sz="3600" b="1" kern="10" dirty="0">
                <a:ln w="31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31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giáo</a:t>
            </a:r>
            <a:r>
              <a:rPr lang="en-US" sz="3600" b="1" kern="10" dirty="0">
                <a:ln w="31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31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và</a:t>
            </a:r>
            <a:r>
              <a:rPr lang="en-US" sz="3600" b="1" kern="10" dirty="0">
                <a:ln w="31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31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các</a:t>
            </a:r>
            <a:r>
              <a:rPr lang="en-US" sz="3600" b="1" kern="10" dirty="0">
                <a:ln w="31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31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em</a:t>
            </a:r>
            <a:endParaRPr lang="en-US" sz="3600" b="1" kern="10" dirty="0">
              <a:ln w="317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209801" y="3200400"/>
            <a:ext cx="8291513" cy="1143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31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33CC"/>
                </a:solidFill>
                <a:cs typeface="Arial" panose="020B0604020202020204" pitchFamily="34" charset="0"/>
              </a:rPr>
              <a:t>CHÚC QUÝ THẦY CÔ GIÁO SỨC KHOẺ</a:t>
            </a:r>
          </a:p>
        </p:txBody>
      </p:sp>
    </p:spTree>
    <p:extLst>
      <p:ext uri="{BB962C8B-B14F-4D97-AF65-F5344CB8AC3E}">
        <p14:creationId xmlns:p14="http://schemas.microsoft.com/office/powerpoint/2010/main" val="410827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14" y="1614688"/>
            <a:ext cx="3058196" cy="38330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1825" y="888642"/>
            <a:ext cx="3490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*</a:t>
            </a:r>
            <a:r>
              <a:rPr lang="en-US" sz="2800" b="1" dirty="0" err="1" smtClean="0">
                <a:solidFill>
                  <a:srgbClr val="002060"/>
                </a:solidFill>
              </a:rPr>
              <a:t>Giới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thiệu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bộ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sách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938" y="1815921"/>
            <a:ext cx="3510674" cy="36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4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6220" y="875763"/>
            <a:ext cx="4855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* </a:t>
            </a:r>
            <a:r>
              <a:rPr lang="en-US" sz="2400" b="1" dirty="0" err="1" smtClean="0"/>
              <a:t>Hoạt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động</a:t>
            </a:r>
            <a:r>
              <a:rPr lang="en-US" sz="2400" b="1" dirty="0" smtClean="0"/>
              <a:t> 1: </a:t>
            </a:r>
            <a:r>
              <a:rPr lang="en-US" sz="2400" b="1" dirty="0" err="1" smtClean="0"/>
              <a:t>Trải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nghiệm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1545465"/>
            <a:ext cx="3734873" cy="43788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3821" y="2097110"/>
            <a:ext cx="65274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Lớp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mình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bố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mẹ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đưa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đón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bằng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xe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máy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3821" y="3934010"/>
            <a:ext cx="65274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đội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mũ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bảo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hiểm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ngồi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xe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máy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3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309" y="272212"/>
            <a:ext cx="10637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Thứ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sáu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ngày</a:t>
            </a:r>
            <a:r>
              <a:rPr lang="en-US" sz="2400" b="1" dirty="0" smtClean="0">
                <a:solidFill>
                  <a:srgbClr val="002060"/>
                </a:solidFill>
              </a:rPr>
              <a:t> 31 </a:t>
            </a:r>
            <a:r>
              <a:rPr lang="en-US" sz="2400" b="1" dirty="0" err="1" smtClean="0">
                <a:solidFill>
                  <a:srgbClr val="002060"/>
                </a:solidFill>
              </a:rPr>
              <a:t>tháng</a:t>
            </a:r>
            <a:r>
              <a:rPr lang="en-US" sz="2400" b="1" dirty="0" smtClean="0">
                <a:solidFill>
                  <a:srgbClr val="002060"/>
                </a:solidFill>
              </a:rPr>
              <a:t> 8 </a:t>
            </a:r>
            <a:r>
              <a:rPr lang="en-US" sz="2400" b="1" dirty="0" err="1" smtClean="0">
                <a:solidFill>
                  <a:srgbClr val="002060"/>
                </a:solidFill>
              </a:rPr>
              <a:t>năm</a:t>
            </a:r>
            <a:r>
              <a:rPr lang="en-US" sz="2400" b="1" dirty="0" smtClean="0">
                <a:solidFill>
                  <a:srgbClr val="002060"/>
                </a:solidFill>
              </a:rPr>
              <a:t> 2018</a:t>
            </a:r>
          </a:p>
          <a:p>
            <a:pPr algn="ctr"/>
            <a:r>
              <a:rPr lang="en-US" sz="2400" b="1" u="sng" dirty="0" err="1" smtClean="0">
                <a:solidFill>
                  <a:srgbClr val="002060"/>
                </a:solidFill>
              </a:rPr>
              <a:t>Văn</a:t>
            </a:r>
            <a:r>
              <a:rPr lang="en-US" sz="2400" b="1" u="sng" dirty="0" smtClean="0">
                <a:solidFill>
                  <a:srgbClr val="002060"/>
                </a:solidFill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</a:rPr>
              <a:t>hóa</a:t>
            </a:r>
            <a:r>
              <a:rPr lang="en-US" sz="2400" b="1" u="sng" dirty="0" smtClean="0">
                <a:solidFill>
                  <a:srgbClr val="002060"/>
                </a:solidFill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</a:rPr>
              <a:t>giao</a:t>
            </a:r>
            <a:r>
              <a:rPr lang="en-US" sz="2400" b="1" u="sng" dirty="0" smtClean="0">
                <a:solidFill>
                  <a:srgbClr val="002060"/>
                </a:solidFill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</a:rPr>
              <a:t>thông</a:t>
            </a:r>
            <a:r>
              <a:rPr lang="en-US" sz="2400" b="1" u="sng" dirty="0" smtClean="0">
                <a:solidFill>
                  <a:srgbClr val="002060"/>
                </a:solidFill>
              </a:rPr>
              <a:t>: </a:t>
            </a: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Bài</a:t>
            </a:r>
            <a:r>
              <a:rPr lang="en-US" sz="2400" b="1" dirty="0" smtClean="0">
                <a:solidFill>
                  <a:srgbClr val="002060"/>
                </a:solidFill>
              </a:rPr>
              <a:t> 2: </a:t>
            </a:r>
            <a:r>
              <a:rPr lang="en-US" sz="2400" b="1" dirty="0" err="1" smtClean="0">
                <a:solidFill>
                  <a:srgbClr val="002060"/>
                </a:solidFill>
              </a:rPr>
              <a:t>Đội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mũ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bảo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hiểm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860" y="1614931"/>
            <a:ext cx="6947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Hoạt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động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cơ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bản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Kể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chuyện</a:t>
            </a:r>
            <a:r>
              <a:rPr lang="en-US" sz="2400" b="1" dirty="0" smtClean="0"/>
              <a:t> : </a:t>
            </a:r>
            <a:r>
              <a:rPr lang="en-US" sz="2400" b="1" dirty="0" err="1" smtClean="0"/>
              <a:t>Lỗi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tại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ai</a:t>
            </a:r>
            <a:r>
              <a:rPr lang="en-US" sz="2400" b="1" dirty="0" smtClean="0"/>
              <a:t>?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7860" y="2218986"/>
            <a:ext cx="119367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         </a:t>
            </a:r>
            <a:r>
              <a:rPr lang="en-US" sz="2600" b="1" dirty="0" err="1" smtClean="0"/>
              <a:t>Sáng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nào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ba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cũng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chở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Hùng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đi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học</a:t>
            </a:r>
            <a:r>
              <a:rPr lang="en-US" sz="2600" b="1" dirty="0" smtClean="0"/>
              <a:t>. </a:t>
            </a:r>
            <a:r>
              <a:rPr lang="en-US" sz="2600" b="1" dirty="0" err="1" smtClean="0"/>
              <a:t>Hôm</a:t>
            </a:r>
            <a:r>
              <a:rPr lang="en-US" sz="2600" b="1" dirty="0" smtClean="0"/>
              <a:t> nay, </a:t>
            </a:r>
            <a:r>
              <a:rPr lang="en-US" sz="2600" b="1" dirty="0" err="1" smtClean="0"/>
              <a:t>Hùng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dậy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trễ</a:t>
            </a:r>
            <a:r>
              <a:rPr lang="en-US" sz="2600" b="1" dirty="0" smtClean="0"/>
              <a:t>, </a:t>
            </a:r>
            <a:r>
              <a:rPr lang="en-US" sz="2600" b="1" dirty="0" err="1" smtClean="0"/>
              <a:t>chỉ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vội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lấy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cặp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và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hộp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sữa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rồi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chạy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ra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xe</a:t>
            </a:r>
            <a:r>
              <a:rPr lang="en-US" sz="2600" b="1" dirty="0" smtClean="0"/>
              <a:t>. Ba </a:t>
            </a:r>
            <a:r>
              <a:rPr lang="en-US" sz="2600" b="1" dirty="0" err="1" smtClean="0"/>
              <a:t>hỏi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Hùng</a:t>
            </a:r>
            <a:r>
              <a:rPr lang="en-US" sz="2600" b="1" dirty="0" smtClean="0"/>
              <a:t>:” </a:t>
            </a:r>
            <a:r>
              <a:rPr lang="en-US" sz="2600" b="1" dirty="0" err="1" smtClean="0"/>
              <a:t>Mũ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bảo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hiểm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của</a:t>
            </a:r>
            <a:r>
              <a:rPr lang="en-US" sz="2600" b="1" dirty="0" smtClean="0"/>
              <a:t> con </a:t>
            </a:r>
            <a:r>
              <a:rPr lang="en-US" sz="2600" b="1" dirty="0" err="1" smtClean="0"/>
              <a:t>đâu</a:t>
            </a:r>
            <a:r>
              <a:rPr lang="en-US" sz="2600" b="1" dirty="0" smtClean="0"/>
              <a:t>?”, </a:t>
            </a:r>
            <a:r>
              <a:rPr lang="en-US" sz="2600" b="1" dirty="0" err="1" smtClean="0"/>
              <a:t>Hùng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trả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lời</a:t>
            </a:r>
            <a:r>
              <a:rPr lang="en-US" sz="2600" b="1" dirty="0" smtClean="0"/>
              <a:t>:” Con </a:t>
            </a:r>
            <a:r>
              <a:rPr lang="en-US" sz="2600" b="1" dirty="0" err="1" smtClean="0"/>
              <a:t>quên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lấy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rồi</a:t>
            </a:r>
            <a:r>
              <a:rPr lang="en-US" sz="2600" b="1" dirty="0" smtClean="0"/>
              <a:t> ạ. </a:t>
            </a:r>
            <a:r>
              <a:rPr lang="en-US" sz="2600" b="1" dirty="0" err="1" smtClean="0"/>
              <a:t>Mà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thôi</a:t>
            </a:r>
            <a:r>
              <a:rPr lang="en-US" sz="2600" b="1" dirty="0" smtClean="0"/>
              <a:t>, </a:t>
            </a:r>
            <a:r>
              <a:rPr lang="en-US" sz="2600" b="1" dirty="0" err="1" smtClean="0"/>
              <a:t>ba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chở</a:t>
            </a:r>
            <a:r>
              <a:rPr lang="en-US" sz="2600" b="1" dirty="0" smtClean="0"/>
              <a:t> con </a:t>
            </a:r>
            <a:r>
              <a:rPr lang="en-US" sz="2600" b="1" dirty="0" err="1" smtClean="0"/>
              <a:t>đi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đi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kẻo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trễ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giờ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rồi</a:t>
            </a:r>
            <a:r>
              <a:rPr lang="en-US" sz="2600" b="1" dirty="0" smtClean="0"/>
              <a:t>!”. </a:t>
            </a:r>
            <a:r>
              <a:rPr lang="en-US" sz="2600" b="1" dirty="0" err="1" smtClean="0"/>
              <a:t>Mẹ</a:t>
            </a:r>
            <a:r>
              <a:rPr lang="en-US" sz="2600" b="1" dirty="0" smtClean="0"/>
              <a:t> ở </a:t>
            </a:r>
            <a:r>
              <a:rPr lang="en-US" sz="2600" b="1" dirty="0" err="1" smtClean="0"/>
              <a:t>trong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nhà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nghe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thấy</a:t>
            </a:r>
            <a:r>
              <a:rPr lang="en-US" sz="2600" b="1" dirty="0" smtClean="0"/>
              <a:t>, </a:t>
            </a:r>
            <a:r>
              <a:rPr lang="en-US" sz="2600" b="1" dirty="0" err="1" smtClean="0"/>
              <a:t>liền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lấy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mũ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bảo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hiểm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mang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ra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cho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Hùng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và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nói</a:t>
            </a:r>
            <a:r>
              <a:rPr lang="en-US" sz="2600" b="1" dirty="0" smtClean="0"/>
              <a:t>:” </a:t>
            </a:r>
            <a:r>
              <a:rPr lang="en-US" sz="2600" b="1" dirty="0" err="1" smtClean="0"/>
              <a:t>Đội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mũ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lên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đi</a:t>
            </a:r>
            <a:r>
              <a:rPr lang="en-US" sz="2600" b="1" dirty="0" smtClean="0"/>
              <a:t> con.” </a:t>
            </a:r>
            <a:r>
              <a:rPr lang="en-US" sz="2600" b="1" dirty="0" err="1" smtClean="0"/>
              <a:t>Hùng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dạ</a:t>
            </a:r>
            <a:r>
              <a:rPr lang="en-US" sz="2600" b="1" dirty="0" smtClean="0"/>
              <a:t>, </a:t>
            </a:r>
            <a:r>
              <a:rPr lang="en-US" sz="2600" b="1" dirty="0" err="1" smtClean="0"/>
              <a:t>nhưng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mũ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vẫn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cầm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trên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tay</a:t>
            </a:r>
            <a:r>
              <a:rPr lang="en-US" sz="2600" b="1" dirty="0" smtClean="0"/>
              <a:t>, </a:t>
            </a:r>
            <a:r>
              <a:rPr lang="en-US" sz="2600" b="1" dirty="0" err="1" smtClean="0"/>
              <a:t>leo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lên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xe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rồi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giục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ba</a:t>
            </a:r>
            <a:r>
              <a:rPr lang="en-US" sz="2600" b="1" dirty="0" smtClean="0"/>
              <a:t> :” </a:t>
            </a:r>
            <a:r>
              <a:rPr lang="en-US" sz="2600" b="1" dirty="0" err="1" smtClean="0"/>
              <a:t>Đi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nhanh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đi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ba</a:t>
            </a:r>
            <a:r>
              <a:rPr lang="en-US" sz="2600" b="1" dirty="0" smtClean="0"/>
              <a:t> ! </a:t>
            </a:r>
            <a:r>
              <a:rPr lang="en-US" sz="2600" b="1" dirty="0" err="1" smtClean="0"/>
              <a:t>Trễ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giờ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học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của</a:t>
            </a:r>
            <a:r>
              <a:rPr lang="en-US" sz="2600" b="1" dirty="0" smtClean="0"/>
              <a:t> con </a:t>
            </a:r>
            <a:r>
              <a:rPr lang="en-US" sz="2600" b="1" dirty="0" err="1" smtClean="0"/>
              <a:t>rồi</a:t>
            </a:r>
            <a:r>
              <a:rPr lang="en-US" sz="2600" b="1" dirty="0" smtClean="0"/>
              <a:t>.” Ba </a:t>
            </a:r>
            <a:r>
              <a:rPr lang="en-US" sz="2600" b="1" dirty="0" err="1" smtClean="0"/>
              <a:t>Hùng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nổ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máy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chạy</a:t>
            </a:r>
            <a:r>
              <a:rPr lang="en-US" sz="2600" b="1" dirty="0" smtClean="0"/>
              <a:t>. </a:t>
            </a:r>
            <a:r>
              <a:rPr lang="en-US" sz="2600" b="1" dirty="0" err="1" smtClean="0"/>
              <a:t>Vừa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đến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đầu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hẻm</a:t>
            </a:r>
            <a:r>
              <a:rPr lang="en-US" sz="2600" b="1" dirty="0" smtClean="0"/>
              <a:t>, </a:t>
            </a:r>
            <a:r>
              <a:rPr lang="en-US" sz="2600" b="1" dirty="0" err="1" smtClean="0"/>
              <a:t>một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chiếc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xe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gắn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máy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chạy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ngang</a:t>
            </a:r>
            <a:r>
              <a:rPr lang="en-US" sz="2600" b="1" dirty="0" smtClean="0"/>
              <a:t> qua </a:t>
            </a:r>
            <a:r>
              <a:rPr lang="en-US" sz="2600" b="1" dirty="0" err="1" smtClean="0"/>
              <a:t>mặt</a:t>
            </a:r>
            <a:r>
              <a:rPr lang="en-US" sz="2600" b="1" dirty="0" smtClean="0"/>
              <a:t>, </a:t>
            </a:r>
            <a:r>
              <a:rPr lang="en-US" sz="2600" b="1" dirty="0" err="1" smtClean="0"/>
              <a:t>ba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Hùng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thắng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gấp</a:t>
            </a:r>
            <a:r>
              <a:rPr lang="en-US" sz="2600" b="1" dirty="0" smtClean="0"/>
              <a:t>. </a:t>
            </a:r>
            <a:r>
              <a:rPr lang="en-US" sz="2600" b="1" dirty="0" err="1" smtClean="0"/>
              <a:t>Cả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hai</a:t>
            </a:r>
            <a:r>
              <a:rPr lang="en-US" sz="2600" b="1" dirty="0" smtClean="0"/>
              <a:t> cha con </a:t>
            </a:r>
            <a:r>
              <a:rPr lang="en-US" sz="2600" b="1" dirty="0" err="1" smtClean="0"/>
              <a:t>đều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bị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ngã</a:t>
            </a:r>
            <a:r>
              <a:rPr lang="en-US" sz="2600" b="1" dirty="0" smtClean="0"/>
              <a:t>. Ba </a:t>
            </a:r>
            <a:r>
              <a:rPr lang="en-US" sz="2600" b="1" dirty="0" err="1" smtClean="0"/>
              <a:t>không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bị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gì</a:t>
            </a:r>
            <a:r>
              <a:rPr lang="en-US" sz="2600" b="1" dirty="0" smtClean="0"/>
              <a:t>, </a:t>
            </a:r>
            <a:r>
              <a:rPr lang="en-US" sz="2600" b="1" dirty="0" err="1" smtClean="0"/>
              <a:t>ông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đứng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lên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đỡ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Hùng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dậy</a:t>
            </a:r>
            <a:r>
              <a:rPr lang="en-US" sz="2600" b="1" dirty="0" smtClean="0"/>
              <a:t>. </a:t>
            </a:r>
            <a:r>
              <a:rPr lang="en-US" sz="2600" b="1" dirty="0" err="1" smtClean="0"/>
              <a:t>Hùng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bị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thương</a:t>
            </a:r>
            <a:r>
              <a:rPr lang="en-US" sz="2600" b="1" dirty="0" smtClean="0"/>
              <a:t> ở </a:t>
            </a:r>
            <a:r>
              <a:rPr lang="en-US" sz="2600" b="1" dirty="0" err="1" smtClean="0"/>
              <a:t>đầu</a:t>
            </a:r>
            <a:r>
              <a:rPr lang="en-US" sz="2600" b="1" dirty="0" smtClean="0"/>
              <a:t>, </a:t>
            </a:r>
            <a:r>
              <a:rPr lang="en-US" sz="2600" b="1" dirty="0" err="1" smtClean="0"/>
              <a:t>mếu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máo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khóc</a:t>
            </a:r>
            <a:r>
              <a:rPr lang="en-US" sz="2600" b="1" dirty="0" smtClean="0"/>
              <a:t>. Ba </a:t>
            </a:r>
            <a:r>
              <a:rPr lang="en-US" sz="2600" b="1" dirty="0" err="1" smtClean="0"/>
              <a:t>vội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chở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Hùng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đến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trạm</a:t>
            </a:r>
            <a:r>
              <a:rPr lang="en-US" sz="2600" b="1" dirty="0" smtClean="0"/>
              <a:t> y </a:t>
            </a:r>
            <a:r>
              <a:rPr lang="en-US" sz="2600" b="1" dirty="0" err="1" smtClean="0"/>
              <a:t>tế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gần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đó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để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băng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bó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vết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thương</a:t>
            </a:r>
            <a:r>
              <a:rPr lang="en-US" sz="2600" b="1" dirty="0" smtClean="0"/>
              <a:t>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59448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789" y="167427"/>
            <a:ext cx="739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Trả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lời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hỏi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303" y="1249251"/>
            <a:ext cx="7289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1. </a:t>
            </a:r>
            <a:r>
              <a:rPr lang="en-US" sz="2800" b="1" dirty="0" err="1" smtClean="0"/>
              <a:t>Tại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Hùng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bị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thương</a:t>
            </a:r>
            <a:r>
              <a:rPr lang="en-US" sz="2800" b="1" dirty="0" smtClean="0"/>
              <a:t> ở </a:t>
            </a:r>
            <a:r>
              <a:rPr lang="en-US" sz="2800" b="1" dirty="0" err="1" smtClean="0"/>
              <a:t>đầu</a:t>
            </a:r>
            <a:r>
              <a:rPr lang="en-US" sz="2800" b="1" dirty="0" smtClean="0"/>
              <a:t> ? 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16710" y="1249251"/>
            <a:ext cx="6465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Vì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Hùng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không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đội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mũ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bảo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hiểm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1820" y="2137893"/>
            <a:ext cx="9672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2. </a:t>
            </a:r>
            <a:r>
              <a:rPr lang="en-US" sz="2800" b="1" dirty="0" err="1" smtClean="0"/>
              <a:t>Tại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Hùng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bị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thương</a:t>
            </a:r>
            <a:r>
              <a:rPr lang="en-US" sz="2800" b="1" dirty="0" smtClean="0"/>
              <a:t> ở </a:t>
            </a:r>
            <a:r>
              <a:rPr lang="en-US" sz="2800" b="1" dirty="0" err="1" smtClean="0"/>
              <a:t>đầu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Hùng</a:t>
            </a:r>
            <a:r>
              <a:rPr lang="en-US" sz="2800" b="1" dirty="0" smtClean="0"/>
              <a:t> ?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5002" y="3026535"/>
            <a:ext cx="6800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Vì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Hùng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đội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mũ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bảo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hiểm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1820" y="4082603"/>
            <a:ext cx="7868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3. </a:t>
            </a:r>
            <a:r>
              <a:rPr lang="en-US" sz="2800" b="1" dirty="0" err="1" smtClean="0"/>
              <a:t>Trong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câu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chuyện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người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lỗi</a:t>
            </a:r>
            <a:r>
              <a:rPr lang="en-US" sz="2800" b="1" dirty="0" smtClean="0"/>
              <a:t> ?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5002" y="4932608"/>
            <a:ext cx="10959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Hùng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là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người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có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lỗi</a:t>
            </a:r>
            <a:r>
              <a:rPr lang="en-US" sz="2800" b="1" dirty="0" smtClean="0">
                <a:solidFill>
                  <a:srgbClr val="C00000"/>
                </a:solidFill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</a:rPr>
              <a:t>vì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Hùng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không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chịu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đội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mũ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bảo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hiểm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8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12080383" cy="755672"/>
          </a:xfrm>
        </p:spPr>
        <p:txBody>
          <a:bodyPr/>
          <a:lstStyle/>
          <a:p>
            <a:pPr algn="l"/>
            <a:r>
              <a:rPr lang="en-US" sz="3200" b="1" dirty="0" smtClean="0"/>
              <a:t>4. </a:t>
            </a:r>
            <a:r>
              <a:rPr lang="en-US" sz="3200" b="1" dirty="0" err="1" smtClean="0"/>
              <a:t>Trẻ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từ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mấy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tuổi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phải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đội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mũ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bảo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hiểm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khi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ngồi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xe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gắn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máy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7425" y="1265399"/>
            <a:ext cx="119129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+mj-lt"/>
              </a:rPr>
              <a:t>C</a:t>
            </a:r>
            <a:r>
              <a:rPr lang="vi-VN" sz="3200" b="1" dirty="0" smtClean="0">
                <a:solidFill>
                  <a:srgbClr val="C00000"/>
                </a:solidFill>
                <a:latin typeface="+mj-lt"/>
              </a:rPr>
              <a:t>ăn </a:t>
            </a:r>
            <a:r>
              <a:rPr lang="vi-VN" sz="3200" b="1" dirty="0">
                <a:solidFill>
                  <a:srgbClr val="C00000"/>
                </a:solidFill>
                <a:latin typeface="+mj-lt"/>
              </a:rPr>
              <a:t>cứ vào quy </a:t>
            </a:r>
            <a:r>
              <a:rPr lang="vi-VN" sz="3200" b="1" dirty="0" smtClean="0">
                <a:solidFill>
                  <a:srgbClr val="C00000"/>
                </a:solidFill>
                <a:latin typeface="+mj-lt"/>
              </a:rPr>
              <a:t>định, </a:t>
            </a:r>
            <a:r>
              <a:rPr lang="vi-VN" sz="3200" b="1" dirty="0">
                <a:solidFill>
                  <a:srgbClr val="C00000"/>
                </a:solidFill>
                <a:latin typeface="+mj-lt"/>
              </a:rPr>
              <a:t>người lớn chở trẻ em từ đủ 6 tuổi trở lên không cho trẻ em đội mũ bảo hiểm có cài quai đúng quy cách là vi phạm quy tắc giao thông đường </a:t>
            </a:r>
            <a:r>
              <a:rPr lang="vi-VN" sz="3200" b="1" dirty="0" smtClean="0">
                <a:solidFill>
                  <a:srgbClr val="C00000"/>
                </a:solidFill>
                <a:latin typeface="+mj-lt"/>
              </a:rPr>
              <a:t>bộ</a:t>
            </a:r>
            <a:r>
              <a:rPr lang="en-US" sz="3200" b="1" dirty="0" smtClean="0">
                <a:solidFill>
                  <a:srgbClr val="C00000"/>
                </a:solidFill>
                <a:latin typeface="+mj-lt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070149"/>
            <a:ext cx="10637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5. </a:t>
            </a:r>
            <a:r>
              <a:rPr lang="en-US" sz="3200" b="1" dirty="0" err="1" smtClean="0"/>
              <a:t>Đội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mũ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bảo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hiểm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có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lợi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ích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gì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chúng</a:t>
            </a:r>
            <a:r>
              <a:rPr lang="en-US" sz="3200" b="1" dirty="0" smtClean="0"/>
              <a:t> ta ?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7425" y="3951117"/>
            <a:ext cx="1161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</a:rPr>
              <a:t>Đội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mũ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bảo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hiểm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giúp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chúng</a:t>
            </a:r>
            <a:r>
              <a:rPr lang="en-US" sz="3200" b="1" dirty="0" smtClean="0">
                <a:solidFill>
                  <a:srgbClr val="C00000"/>
                </a:solidFill>
              </a:rPr>
              <a:t> ta </a:t>
            </a:r>
            <a:r>
              <a:rPr lang="en-US" sz="3200" b="1" dirty="0" err="1" smtClean="0">
                <a:solidFill>
                  <a:srgbClr val="C00000"/>
                </a:solidFill>
              </a:rPr>
              <a:t>bảo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vệ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bản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thân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chúng</a:t>
            </a:r>
            <a:r>
              <a:rPr lang="en-US" sz="3200" b="1" dirty="0" smtClean="0">
                <a:solidFill>
                  <a:srgbClr val="C00000"/>
                </a:solidFill>
              </a:rPr>
              <a:t> ta</a:t>
            </a:r>
            <a:r>
              <a:rPr lang="en-US" sz="2800" b="1" dirty="0" smtClean="0">
                <a:solidFill>
                  <a:srgbClr val="C00000"/>
                </a:solidFill>
              </a:rPr>
              <a:t>.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425" y="5061397"/>
            <a:ext cx="119129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Qua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chuyện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Lỗi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vội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Hùng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kịp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đội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bảo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hiểm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dẫn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hậu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bị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thương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chú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ngồi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xe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gắn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máy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đội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bảo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hiểm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70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541284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đố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sz="2800" b="1" i="1" dirty="0" err="1" smtClean="0">
                <a:solidFill>
                  <a:srgbClr val="002060"/>
                </a:solidFill>
              </a:rPr>
              <a:t>Cái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gì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che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nắng</a:t>
            </a:r>
            <a:r>
              <a:rPr lang="en-US" sz="2800" b="1" i="1" dirty="0" smtClean="0">
                <a:solidFill>
                  <a:srgbClr val="002060"/>
                </a:solidFill>
              </a:rPr>
              <a:t>,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che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mưa</a:t>
            </a:r>
            <a:r>
              <a:rPr lang="en-US" sz="2800" b="1" i="1" dirty="0" smtClean="0">
                <a:solidFill>
                  <a:srgbClr val="002060"/>
                </a:solidFill>
              </a:rPr>
              <a:t/>
            </a:r>
            <a:br>
              <a:rPr lang="en-US" sz="2800" b="1" i="1" dirty="0" smtClean="0">
                <a:solidFill>
                  <a:srgbClr val="002060"/>
                </a:solidFill>
              </a:rPr>
            </a:br>
            <a:r>
              <a:rPr lang="en-US" sz="2800" b="1" i="1" dirty="0" err="1" smtClean="0">
                <a:solidFill>
                  <a:srgbClr val="002060"/>
                </a:solidFill>
              </a:rPr>
              <a:t>Bảo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vệ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đầu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bạn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sớm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trưa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trên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đường</a:t>
            </a:r>
            <a:r>
              <a:rPr lang="en-US" sz="2800" b="1" i="1" dirty="0" smtClean="0">
                <a:solidFill>
                  <a:srgbClr val="002060"/>
                </a:solidFill>
              </a:rPr>
              <a:t> ?</a:t>
            </a:r>
            <a:endParaRPr lang="en-US" sz="2800" b="1" i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17" y="2733003"/>
            <a:ext cx="2801960" cy="31825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26309" y="5988677"/>
            <a:ext cx="746975" cy="5924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857" y="2741724"/>
            <a:ext cx="3168202" cy="31825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32631" y="5988677"/>
            <a:ext cx="746975" cy="5924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83403" y="5988677"/>
            <a:ext cx="746975" cy="5924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259" y="2600058"/>
            <a:ext cx="3219718" cy="33242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8817" y="1996225"/>
            <a:ext cx="11993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đánh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dấu</a:t>
            </a:r>
            <a:r>
              <a:rPr lang="en-US" sz="2800" b="1" dirty="0" smtClean="0">
                <a:solidFill>
                  <a:srgbClr val="FF0000"/>
                </a:solidFill>
              </a:rPr>
              <a:t> X </a:t>
            </a:r>
            <a:r>
              <a:rPr lang="en-US" sz="2800" b="1" dirty="0" err="1" smtClean="0">
                <a:solidFill>
                  <a:srgbClr val="FF0000"/>
                </a:solidFill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</a:rPr>
              <a:t>        ở </a:t>
            </a:r>
            <a:r>
              <a:rPr lang="en-US" sz="2800" b="1" dirty="0" err="1" smtClean="0">
                <a:solidFill>
                  <a:srgbClr val="FF0000"/>
                </a:solidFill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ảnh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mà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chọn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trả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lời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đúng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60632" y="1996225"/>
            <a:ext cx="592427" cy="45854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32631" y="5988677"/>
            <a:ext cx="746975" cy="5924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x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2450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  <p:bldP spid="10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10" y="274638"/>
            <a:ext cx="11466490" cy="626883"/>
          </a:xfrm>
        </p:spPr>
        <p:txBody>
          <a:bodyPr/>
          <a:lstStyle/>
          <a:p>
            <a:pPr algn="l"/>
            <a:r>
              <a:rPr lang="en-US" sz="2800" b="1" dirty="0" smtClean="0"/>
              <a:t>II. </a:t>
            </a:r>
            <a:r>
              <a:rPr lang="en-US" sz="2800" b="1" dirty="0" err="1" smtClean="0"/>
              <a:t>Hoạt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động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thực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hành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09" y="1004553"/>
            <a:ext cx="11938715" cy="101743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</a:rPr>
              <a:t>Hãy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nối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hình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ảnh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có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hành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động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đúng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vào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mặt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cười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hình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ảnh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có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hành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động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sai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vào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mặt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khóc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4" y="2240924"/>
            <a:ext cx="3245476" cy="25371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975" y="2240924"/>
            <a:ext cx="3193467" cy="25371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759" y="2240924"/>
            <a:ext cx="3386650" cy="2434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86" y="5293217"/>
            <a:ext cx="1477356" cy="1403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284" y="5293216"/>
            <a:ext cx="1606807" cy="140379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4095975" y="4778062"/>
            <a:ext cx="1441940" cy="515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2"/>
          </p:cNvCxnSpPr>
          <p:nvPr/>
        </p:nvCxnSpPr>
        <p:spPr>
          <a:xfrm>
            <a:off x="1931832" y="4778062"/>
            <a:ext cx="5228822" cy="7984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2"/>
          </p:cNvCxnSpPr>
          <p:nvPr/>
        </p:nvCxnSpPr>
        <p:spPr>
          <a:xfrm flipH="1">
            <a:off x="7946759" y="4675031"/>
            <a:ext cx="1693325" cy="850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6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1582400" cy="11430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rgbClr val="C00000"/>
                </a:solidFill>
              </a:rPr>
              <a:t>2. </a:t>
            </a:r>
            <a:r>
              <a:rPr lang="en-US" sz="3200" b="1" dirty="0" err="1" smtClean="0">
                <a:solidFill>
                  <a:srgbClr val="C00000"/>
                </a:solidFill>
              </a:rPr>
              <a:t>Hãy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vẽ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những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hình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mà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em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thích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lên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mũ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bảo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hiểm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và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tô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màu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thật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đẹp</a:t>
            </a:r>
            <a:r>
              <a:rPr lang="en-US" sz="3200" b="1" dirty="0" smtClean="0">
                <a:solidFill>
                  <a:srgbClr val="C00000"/>
                </a:solidFill>
              </a:rPr>
              <a:t>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30" y="1600200"/>
            <a:ext cx="6310647" cy="5257800"/>
          </a:xfrm>
        </p:spPr>
      </p:pic>
    </p:spTree>
    <p:extLst>
      <p:ext uri="{BB962C8B-B14F-4D97-AF65-F5344CB8AC3E}">
        <p14:creationId xmlns:p14="http://schemas.microsoft.com/office/powerpoint/2010/main" val="67473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647</Words>
  <Application>Microsoft Office PowerPoint</Application>
  <PresentationFormat>Widescreen</PresentationFormat>
  <Paragraphs>43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SimSun</vt:lpstr>
      <vt:lpstr>Arial</vt:lpstr>
      <vt:lpstr>Calibri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Trẻ em từ mấy tuổi phải đội mũ bảo hiểm khi ngồi sau xe gắn máy?</vt:lpstr>
      <vt:lpstr>Câu đố Cái gì che nắng, che mưa Bảo vệ đầu bạn sớm trưa trên đường ?</vt:lpstr>
      <vt:lpstr>II. Hoạt động thực hành</vt:lpstr>
      <vt:lpstr>2. Hãy vẽ những hình mà em thích lên mũ bảo hiểm và tô màu thật đẹp.</vt:lpstr>
      <vt:lpstr>III. Hoạt động ứng dụng</vt:lpstr>
      <vt:lpstr>- Khi ngồi sau xe gắn máy em phải nhớ điều gì ? - Vì sao chúng ta phải động mũ bảo hiểm ?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Jully</dc:creator>
  <cp:lastModifiedBy>Jully</cp:lastModifiedBy>
  <cp:revision>14</cp:revision>
  <dcterms:created xsi:type="dcterms:W3CDTF">2019-04-07T06:31:11Z</dcterms:created>
  <dcterms:modified xsi:type="dcterms:W3CDTF">2019-04-08T15:57:25Z</dcterms:modified>
</cp:coreProperties>
</file>