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400" dirty="0">
                <a:latin typeface="Times New Roman"/>
                <a:ea typeface="Calibri"/>
                <a:cs typeface="Times New Roman"/>
              </a:rPr>
            </a:br>
            <a:r>
              <a:rPr lang="en-US" sz="14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4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400" dirty="0">
                <a:latin typeface="Times New Roman"/>
                <a:ea typeface="Calibri"/>
                <a:cs typeface="Times New Roman"/>
              </a:rPr>
            </a:b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</a:t>
            </a:r>
            <a:r>
              <a:rPr lang="en-US" sz="1400" b="1" dirty="0" smtClean="0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66919"/>
            <a:ext cx="8839200" cy="47244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1. 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Trải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nghiệm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: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- H: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?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- HS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đèn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tín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biển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kẻ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- H: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đâu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HS </a:t>
            </a:r>
            <a:r>
              <a:rPr lang="en-US" dirty="0" err="1">
                <a:latin typeface="Times New Roman"/>
                <a:ea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Em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thường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thấy</a:t>
            </a:r>
            <a:r>
              <a:rPr lang="en-US" dirty="0">
                <a:latin typeface="Times New Roman"/>
                <a:ea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</a:rPr>
              <a:t>ngã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ba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ngã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đường</a:t>
            </a:r>
            <a:endParaRPr lang="en-US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90600" y="6102928"/>
            <a:ext cx="762000" cy="7619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52400" y="6096000"/>
            <a:ext cx="7620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795825" y="6102928"/>
            <a:ext cx="625117" cy="7689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7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610599" cy="4419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- H: Theo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ai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?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H: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chấp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xảy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? HS: Tai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nạn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xảy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phố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ùn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xử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phạt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vi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phạm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quy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…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H: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chấp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ích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Đảm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toàn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Đảm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…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GV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dặn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dò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HS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: 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xuống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xe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buýt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xe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lửa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 an 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toàn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000" dirty="0">
                <a:latin typeface="Times New Roman"/>
                <a:ea typeface="Calibri"/>
                <a:cs typeface="Times New Roman"/>
              </a:rPr>
            </a:br>
            <a:r>
              <a:rPr lang="en-US" sz="10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0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0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0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000" dirty="0">
                <a:latin typeface="Times New Roman"/>
                <a:ea typeface="Calibri"/>
                <a:cs typeface="Times New Roman"/>
              </a:rPr>
            </a:br>
            <a:r>
              <a:rPr lang="en-US" sz="10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50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CHÂN THÀNH CẢM ƠN</a:t>
            </a:r>
            <a:endParaRPr lang="en-US" dirty="0"/>
          </a:p>
        </p:txBody>
      </p:sp>
      <p:pic>
        <p:nvPicPr>
          <p:cNvPr id="4098" name="Picture 2" descr="C:\Program Files\Microsoft Office\MEDIA\CAGCAT10\j0199661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0103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9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4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400" dirty="0">
                <a:latin typeface="Times New Roman"/>
                <a:ea typeface="Calibri"/>
                <a:cs typeface="Times New Roman"/>
              </a:rPr>
            </a:br>
            <a:r>
              <a:rPr lang="en-US" sz="14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4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400" dirty="0">
                <a:latin typeface="Times New Roman"/>
                <a:ea typeface="Calibri"/>
                <a:cs typeface="Times New Roman"/>
              </a:rPr>
            </a:b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799" cy="44497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: 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Chấp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đảm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an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toàn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GV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”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524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1"/>
            <a:ext cx="35242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70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60757"/>
            <a:ext cx="8686799" cy="4434797"/>
          </a:xfrm>
        </p:spPr>
        <p:txBody>
          <a:bodyPr/>
          <a:lstStyle/>
          <a:p>
            <a:pPr lvl="0">
              <a:lnSpc>
                <a:spcPct val="115000"/>
              </a:lnSpc>
              <a:buClr>
                <a:srgbClr val="31B6FD"/>
              </a:buClr>
            </a:pP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- GV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HS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4:</a:t>
            </a:r>
            <a:endParaRPr lang="en-US" sz="2200" dirty="0">
              <a:solidFill>
                <a:srgbClr val="073E87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31B6FD"/>
              </a:buClr>
            </a:pP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ngã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tín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đèn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ba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Sơn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vẫn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dừng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xe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? </a:t>
            </a:r>
            <a:r>
              <a:rPr lang="en-US" sz="2200" b="1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200" b="1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Tổ</a:t>
            </a:r>
            <a:r>
              <a:rPr lang="en-US" sz="2200" b="1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1)</a:t>
            </a:r>
            <a:endParaRPr lang="en-US" sz="2200" dirty="0">
              <a:solidFill>
                <a:srgbClr val="073E87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31B6FD"/>
              </a:buClr>
            </a:pP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ai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? </a:t>
            </a:r>
            <a:r>
              <a:rPr lang="en-US" sz="2200" b="1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200" b="1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Tổ</a:t>
            </a:r>
            <a:r>
              <a:rPr lang="en-US" sz="2200" b="1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2)</a:t>
            </a:r>
            <a:endParaRPr lang="en-US" sz="2200" dirty="0">
              <a:solidFill>
                <a:srgbClr val="073E87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31B6FD"/>
              </a:buClr>
            </a:pP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nhiệm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vụ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hướng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? </a:t>
            </a:r>
            <a:r>
              <a:rPr lang="en-US" sz="2200" b="1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200" b="1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Tổ</a:t>
            </a:r>
            <a:r>
              <a:rPr lang="en-US" sz="2200" b="1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3)</a:t>
            </a:r>
            <a:endParaRPr lang="en-US" sz="2200" dirty="0">
              <a:solidFill>
                <a:srgbClr val="073E87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31B6FD"/>
              </a:buClr>
            </a:pP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4: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hỗ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trợ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sz="22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? </a:t>
            </a:r>
            <a:r>
              <a:rPr lang="en-US" sz="2200" b="1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200" b="1" dirty="0" err="1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Tổ</a:t>
            </a:r>
            <a:r>
              <a:rPr lang="en-US" sz="2200" b="1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4)</a:t>
            </a:r>
            <a:endParaRPr lang="en-US" sz="2200" dirty="0">
              <a:solidFill>
                <a:srgbClr val="073E87"/>
              </a:solidFill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 fontScale="90000"/>
          </a:bodyPr>
          <a:lstStyle/>
          <a:p>
            <a:r>
              <a:rPr lang="en-US" sz="13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3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300" dirty="0">
                <a:latin typeface="Times New Roman"/>
                <a:ea typeface="Calibri"/>
                <a:cs typeface="Times New Roman"/>
              </a:rPr>
            </a:br>
            <a:r>
              <a:rPr lang="en-US" sz="13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3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3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3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3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300" dirty="0">
                <a:latin typeface="Times New Roman"/>
                <a:ea typeface="Calibri"/>
                <a:cs typeface="Times New Roman"/>
              </a:rPr>
            </a:br>
            <a:r>
              <a:rPr lang="en-US" sz="13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122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195262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99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86799" cy="42211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sz="2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H: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đèn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tín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chấp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26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 err="1" smtClean="0"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Calibri"/>
                <a:cs typeface="Times New Roman"/>
              </a:rPr>
              <a:t>luận</a:t>
            </a:r>
            <a:r>
              <a:rPr lang="en-US" sz="2600" dirty="0" smtClean="0">
                <a:latin typeface="Times New Roman"/>
                <a:ea typeface="Calibri"/>
                <a:cs typeface="Times New Roman"/>
              </a:rPr>
              <a:t>:</a:t>
            </a:r>
            <a:endParaRPr lang="en-US" sz="2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đèn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tín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lái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xe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đều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chấp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nghiêm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chỉnh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trái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tín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đèn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biển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vạch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kẻ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đèn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tín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thông</a:t>
            </a:r>
            <a:endParaRPr lang="en-US" sz="2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đường</a:t>
            </a:r>
            <a:endParaRPr lang="en-US" sz="2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An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ninh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phố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phường</a:t>
            </a:r>
            <a:endParaRPr lang="en-US" sz="2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Chấp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nghiêm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chỉnh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bốn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an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toàn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600" dirty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2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200" dirty="0">
                <a:latin typeface="Times New Roman"/>
                <a:ea typeface="Calibri"/>
                <a:cs typeface="Times New Roman"/>
              </a:rPr>
            </a:br>
            <a:r>
              <a:rPr lang="en-US" sz="12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2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2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200" dirty="0">
                <a:latin typeface="Times New Roman"/>
                <a:ea typeface="Calibri"/>
                <a:cs typeface="Times New Roman"/>
              </a:rPr>
            </a:b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14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686799" cy="40687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3.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hành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- GV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HS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sát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HS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nối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vẽ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cột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dung ở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cột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B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GV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HS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đôi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phiếu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1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100" dirty="0">
                <a:latin typeface="Times New Roman"/>
                <a:ea typeface="Calibri"/>
                <a:cs typeface="Times New Roman"/>
              </a:rPr>
            </a:br>
            <a:r>
              <a:rPr lang="en-US" sz="11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1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1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100" dirty="0">
                <a:latin typeface="Times New Roman"/>
                <a:ea typeface="Calibri"/>
                <a:cs typeface="Times New Roman"/>
              </a:rPr>
            </a:b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59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2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200" dirty="0">
                <a:latin typeface="Times New Roman"/>
                <a:ea typeface="Calibri"/>
                <a:cs typeface="Times New Roman"/>
              </a:rPr>
            </a:br>
            <a:r>
              <a:rPr lang="en-US" sz="12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2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2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200" dirty="0">
                <a:latin typeface="Times New Roman"/>
                <a:ea typeface="Calibri"/>
                <a:cs typeface="Times New Roman"/>
              </a:rPr>
            </a:b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19423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4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399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4.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khiển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thông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- GV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vẽ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sân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ngã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ngã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399"/>
          </a:xfrm>
        </p:spPr>
        <p:txBody>
          <a:bodyPr>
            <a:normAutofit/>
          </a:bodyPr>
          <a:lstStyle/>
          <a:p>
            <a:r>
              <a:rPr lang="en-US" sz="10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000" dirty="0">
                <a:latin typeface="Times New Roman"/>
                <a:ea typeface="Calibri"/>
                <a:cs typeface="Times New Roman"/>
              </a:rPr>
            </a:br>
            <a:r>
              <a:rPr lang="en-US" sz="10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0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0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0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000" dirty="0">
                <a:latin typeface="Times New Roman"/>
                <a:ea typeface="Calibri"/>
                <a:cs typeface="Times New Roman"/>
              </a:rPr>
            </a:br>
            <a:r>
              <a:rPr lang="en-US" sz="10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35242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02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534399" cy="36877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/>
                <a:ea typeface="Times New Roman"/>
              </a:rPr>
              <a:t>Luật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chơi</a:t>
            </a:r>
            <a:r>
              <a:rPr lang="en-US" dirty="0">
                <a:latin typeface="Times New Roman"/>
                <a:ea typeface="Times New Roman"/>
              </a:rPr>
              <a:t>:</a:t>
            </a:r>
            <a:endParaRPr lang="en-US" dirty="0" smtClean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>
                <a:latin typeface="Times New Roman"/>
                <a:ea typeface="Times New Roman"/>
              </a:rPr>
              <a:t>1 HS </a:t>
            </a:r>
            <a:r>
              <a:rPr lang="en-US" dirty="0" err="1">
                <a:latin typeface="Times New Roman"/>
                <a:ea typeface="Times New Roman"/>
              </a:rPr>
              <a:t>đóng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đeo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băng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đỏ</a:t>
            </a:r>
            <a:r>
              <a:rPr lang="en-US" dirty="0">
                <a:latin typeface="Times New Roman"/>
                <a:ea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</a:rPr>
              <a:t>khoảng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tay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phải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đứng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hoặc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đường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lệnh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như</a:t>
            </a:r>
            <a:r>
              <a:rPr lang="en-US" dirty="0">
                <a:latin typeface="Times New Roman"/>
                <a:ea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</a:rPr>
              <a:t>phần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thực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hành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học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đóng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tham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động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như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đang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xe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Những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học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ngồi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xe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hai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tay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ôm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eo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lái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tham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chấp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hành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lệnh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</a:rPr>
              <a:t> vi </a:t>
            </a:r>
            <a:r>
              <a:rPr lang="en-US" dirty="0" err="1">
                <a:latin typeface="Times New Roman"/>
                <a:ea typeface="Times New Roman"/>
              </a:rPr>
              <a:t>phạm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pháp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luật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dừng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cuộc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chơi</a:t>
            </a:r>
            <a:r>
              <a:rPr lang="en-US" dirty="0">
                <a:latin typeface="Times New Roman"/>
                <a:ea typeface="Times New Roman"/>
              </a:rPr>
              <a:t>. GV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</a:rPr>
              <a:t> HS </a:t>
            </a:r>
            <a:r>
              <a:rPr lang="en-US" dirty="0" err="1">
                <a:latin typeface="Times New Roman"/>
                <a:ea typeface="Times New Roman"/>
              </a:rPr>
              <a:t>thay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khiển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thông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1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100" dirty="0">
                <a:latin typeface="Times New Roman"/>
                <a:ea typeface="Calibri"/>
                <a:cs typeface="Times New Roman"/>
              </a:rPr>
            </a:br>
            <a:r>
              <a:rPr lang="en-US" sz="11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1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1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100" dirty="0">
                <a:latin typeface="Times New Roman"/>
                <a:ea typeface="Calibri"/>
                <a:cs typeface="Times New Roman"/>
              </a:rPr>
            </a:b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8610599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lệnh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khiển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thuyền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biển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ngọn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hải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đăng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băng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bến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đỗ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phố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thoáng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An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toàn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nơi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00" b="1" dirty="0">
                <a:latin typeface="Times New Roman"/>
                <a:ea typeface="Times New Roman"/>
                <a:cs typeface="Times New Roman"/>
              </a:rPr>
              <a:t>MÔN: VĂN HÓA GIAO THÔNG – LỚP 3</a:t>
            </a:r>
            <a:r>
              <a:rPr lang="en-US" sz="11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100" dirty="0">
                <a:latin typeface="Times New Roman"/>
                <a:ea typeface="Calibri"/>
                <a:cs typeface="Times New Roman"/>
              </a:rPr>
            </a:br>
            <a:r>
              <a:rPr lang="en-US" sz="11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 1 – </a:t>
            </a:r>
            <a:r>
              <a:rPr lang="en-US" sz="1100" b="1" dirty="0" err="1"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 3</a:t>
            </a:r>
            <a:r>
              <a:rPr lang="en-US" sz="11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100" dirty="0">
                <a:latin typeface="Times New Roman"/>
                <a:ea typeface="Calibri"/>
                <a:cs typeface="Times New Roman"/>
              </a:rPr>
            </a:br>
            <a:r>
              <a:rPr lang="en-US" sz="1100" b="1" dirty="0">
                <a:latin typeface="Times New Roman"/>
                <a:ea typeface="Times New Roman"/>
                <a:cs typeface="Times New Roman"/>
              </a:rPr>
              <a:t>CHẤP HÀNH HIỆU LỆNH CỦA NGƯỜI ĐIỀU KHIỂN GIAO THÔNG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55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628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 </vt:lpstr>
      <vt:lpstr>MÔN: VĂN HÓA GIAO THÔNG – LỚP 3 Bài 1 – lớp 3 CHẤP HÀNH HIỆU LỆNH CỦA NGƯỜI ĐIỀU KHIỂN GIAO THÔNG</vt:lpstr>
      <vt:lpstr>CHÂN THÀNH CẢM ƠN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1: CHẤP HÀNH VÀ ĐẢM BẢO AN TOÀN KHI THAM GIA GIAO THÔNG   BÀI 1:ĐỘI MŨ BẢO HIỂM  </dc:title>
  <dc:creator>NHONICT</dc:creator>
  <cp:lastModifiedBy>NHONICT</cp:lastModifiedBy>
  <cp:revision>10</cp:revision>
  <dcterms:created xsi:type="dcterms:W3CDTF">2006-08-16T00:00:00Z</dcterms:created>
  <dcterms:modified xsi:type="dcterms:W3CDTF">2019-04-07T15:29:36Z</dcterms:modified>
</cp:coreProperties>
</file>